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7" r:id="rId2"/>
    <p:sldId id="258" r:id="rId3"/>
    <p:sldId id="259" r:id="rId4"/>
    <p:sldId id="285" r:id="rId5"/>
    <p:sldId id="270" r:id="rId6"/>
    <p:sldId id="287" r:id="rId7"/>
    <p:sldId id="267" r:id="rId8"/>
    <p:sldId id="288" r:id="rId9"/>
    <p:sldId id="290" r:id="rId10"/>
    <p:sldId id="289" r:id="rId11"/>
    <p:sldId id="291" r:id="rId12"/>
    <p:sldId id="292" r:id="rId13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80"/>
    <a:srgbClr val="00BCB8"/>
    <a:srgbClr val="3D7748"/>
    <a:srgbClr val="4C6854"/>
    <a:srgbClr val="65654F"/>
    <a:srgbClr val="176927"/>
    <a:srgbClr val="BF2121"/>
    <a:srgbClr val="DE5C5D"/>
    <a:srgbClr val="0A1E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3"/>
    <p:restoredTop sz="94586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tiff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700428-927B-4373-986D-DC5BC560617E}" type="datetimeFigureOut">
              <a:rPr lang="en-US" smtClean="0"/>
              <a:t>11/13/2018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3706F8-09EF-4B5F-8390-BB84DFC2E8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670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33706F8-09EF-4B5F-8390-BB84DFC2E8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050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80D4A91-CBDE-4C5A-AE12-4DFC204F95AA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BDF988-4BEB-43D0-A912-9849858289B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258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AB8226-62F0-4C4F-8916-6E93D72BF8F4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7EE9E3-8626-4B2E-A741-7908688A2B6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8518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287D364-1644-4570-A708-A500383DF9D8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64C0E4-163C-4ECC-A9A8-1CDFAAFB67B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35A2F9F-044C-4D8A-BFEB-D53105C04F5E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56187F-0CBF-4002-929B-2A2E5AD3FBF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529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2790CB9-C7E4-4E27-959A-9F17E824ED7A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EC933B-3600-4BD3-8558-C6AE67E0B3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693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D9D49CC-5691-4DBD-B49B-584A0EA75F66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6AD172-344E-4ACA-9596-3E94182E3A6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968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A4C28D5-E1C7-4613-85C9-C203E36FBF10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873FDB-F353-47E7-87E9-689AD9DE5CE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371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B70B134-1573-4638-8AA5-734C32C0AB16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8C0542-828F-4E1A-B800-7914E9A3353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6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819D2BF-DA7F-417F-A331-1B36B3A73DC2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72385D-C473-4351-9C2E-0C107AF0EBE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56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40A50B7-1299-4D58-9FA4-DC09713A1F19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52DD1D-0063-4072-B43B-B6C607F6F11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088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9950095-71EF-4334-8BEE-D1EEB82385E3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CA7CF4-F0D5-49AD-8F04-638DCDF98DD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87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654D6229-0593-4CD0-8C99-6565DE96CDD0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ACE009C7-C409-4D40-88F9-FA021C3B0A51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7D7D6D-BD4F-8049-8D95-0EC83A074A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4339" name="任意多边形 34"/>
          <p:cNvSpPr>
            <a:spLocks/>
          </p:cNvSpPr>
          <p:nvPr/>
        </p:nvSpPr>
        <p:spPr bwMode="auto">
          <a:xfrm>
            <a:off x="5471214" y="0"/>
            <a:ext cx="12069095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>
              <a:alpha val="81000"/>
            </a:srgbClr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4354" name="文本框 53"/>
          <p:cNvSpPr txBox="1">
            <a:spLocks noChangeArrowheads="1"/>
          </p:cNvSpPr>
          <p:nvPr/>
        </p:nvSpPr>
        <p:spPr bwMode="auto">
          <a:xfrm>
            <a:off x="8908153" y="757645"/>
            <a:ext cx="3531092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4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New York Property</a:t>
            </a:r>
          </a:p>
          <a:p>
            <a:pPr eaLnBrk="1" hangingPunct="1"/>
            <a:r>
              <a:rPr lang="en-CA" altLang="zh-CN" sz="40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Fraud Analytics</a:t>
            </a:r>
            <a:endParaRPr lang="zh-CN" altLang="en-US" sz="4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356" name="文本框 55"/>
          <p:cNvSpPr txBox="1">
            <a:spLocks noChangeArrowheads="1"/>
          </p:cNvSpPr>
          <p:nvPr/>
        </p:nvSpPr>
        <p:spPr bwMode="auto">
          <a:xfrm>
            <a:off x="9203328" y="4530695"/>
            <a:ext cx="2074863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2400" b="1" dirty="0">
                <a:solidFill>
                  <a:srgbClr val="008080"/>
                </a:solidFill>
                <a:cs typeface="Calibri" panose="020F0502020204030204" pitchFamily="34" charset="0"/>
              </a:rPr>
              <a:t>Team 5</a:t>
            </a:r>
          </a:p>
          <a:p>
            <a:pPr eaLnBrk="1" hangingPunct="1"/>
            <a:r>
              <a:rPr lang="en-CA" altLang="zh-CN" sz="2400" dirty="0">
                <a:solidFill>
                  <a:srgbClr val="008080"/>
                </a:solidFill>
                <a:cs typeface="Calibri" panose="020F0502020204030204" pitchFamily="34" charset="0"/>
              </a:rPr>
              <a:t>Yao Lu</a:t>
            </a:r>
          </a:p>
          <a:p>
            <a:pPr eaLnBrk="1" hangingPunct="1"/>
            <a:r>
              <a:rPr lang="en-CA" altLang="zh-CN" sz="2400" dirty="0">
                <a:solidFill>
                  <a:srgbClr val="008080"/>
                </a:solidFill>
                <a:cs typeface="Calibri" panose="020F0502020204030204" pitchFamily="34" charset="0"/>
              </a:rPr>
              <a:t>Bei Zhang</a:t>
            </a:r>
          </a:p>
          <a:p>
            <a:pPr eaLnBrk="1" hangingPunct="1"/>
            <a:r>
              <a:rPr lang="en-CA" altLang="zh-CN" sz="2400" dirty="0">
                <a:solidFill>
                  <a:srgbClr val="008080"/>
                </a:solidFill>
                <a:cs typeface="Calibri" panose="020F0502020204030204" pitchFamily="34" charset="0"/>
              </a:rPr>
              <a:t>Roger </a:t>
            </a:r>
            <a:r>
              <a:rPr lang="en-CA" altLang="zh-CN" sz="2400" dirty="0" err="1">
                <a:solidFill>
                  <a:srgbClr val="008080"/>
                </a:solidFill>
                <a:cs typeface="Calibri" panose="020F0502020204030204" pitchFamily="34" charset="0"/>
              </a:rPr>
              <a:t>Geng</a:t>
            </a:r>
            <a:endParaRPr lang="zh-CN" altLang="en-US" sz="2400" dirty="0">
              <a:solidFill>
                <a:srgbClr val="008080"/>
              </a:solidFill>
              <a:cs typeface="Calibri" panose="020F0502020204030204" pitchFamily="34" charset="0"/>
            </a:endParaRPr>
          </a:p>
        </p:txBody>
      </p:sp>
      <p:sp>
        <p:nvSpPr>
          <p:cNvPr id="29" name="任意多边形 2">
            <a:extLst>
              <a:ext uri="{FF2B5EF4-FFF2-40B4-BE49-F238E27FC236}">
                <a16:creationId xmlns:a16="http://schemas.microsoft.com/office/drawing/2014/main" id="{ADD95DDA-FFDF-9A42-9E1C-2A47AB2A278F}"/>
              </a:ext>
            </a:extLst>
          </p:cNvPr>
          <p:cNvSpPr>
            <a:spLocks/>
          </p:cNvSpPr>
          <p:nvPr/>
        </p:nvSpPr>
        <p:spPr bwMode="auto">
          <a:xfrm>
            <a:off x="5718459" y="-88204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4357" name="矩形 56"/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3.33333E-6 L -0.4789 -0.0064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945" y="-32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59259E-6 L -0.48685 2.59259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349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9" grpId="0" animBg="1"/>
      <p:bldP spid="14354" grpId="0"/>
      <p:bldP spid="14356" grpId="0"/>
      <p:bldP spid="2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图片 25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5" name="等腰三角形 29"/>
          <p:cNvSpPr>
            <a:spLocks/>
          </p:cNvSpPr>
          <p:nvPr/>
        </p:nvSpPr>
        <p:spPr bwMode="auto">
          <a:xfrm>
            <a:off x="0" y="-30163"/>
            <a:ext cx="12279313" cy="6888163"/>
          </a:xfrm>
          <a:custGeom>
            <a:avLst/>
            <a:gdLst>
              <a:gd name="T0" fmla="*/ 0 w 12279085"/>
              <a:gd name="T1" fmla="*/ 6888843 h 6888843"/>
              <a:gd name="T2" fmla="*/ 11875155 w 12279085"/>
              <a:gd name="T3" fmla="*/ 16328 h 6888843"/>
              <a:gd name="T4" fmla="*/ 12213266 w 12279085"/>
              <a:gd name="T5" fmla="*/ 0 h 6888843"/>
              <a:gd name="T6" fmla="*/ 12279085 w 12279085"/>
              <a:gd name="T7" fmla="*/ 429986 h 6888843"/>
              <a:gd name="T8" fmla="*/ 0 w 12279085"/>
              <a:gd name="T9" fmla="*/ 6888843 h 6888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279085" h="6888843">
                <a:moveTo>
                  <a:pt x="0" y="6888843"/>
                </a:moveTo>
                <a:lnTo>
                  <a:pt x="11875155" y="16328"/>
                </a:lnTo>
                <a:lnTo>
                  <a:pt x="12213266" y="0"/>
                </a:lnTo>
                <a:lnTo>
                  <a:pt x="12279085" y="429986"/>
                </a:lnTo>
                <a:lnTo>
                  <a:pt x="0" y="6888843"/>
                </a:lnTo>
                <a:close/>
              </a:path>
            </a:pathLst>
          </a:custGeom>
          <a:solidFill>
            <a:schemeClr val="bg1">
              <a:alpha val="71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8916" name="等腰三角形 26"/>
          <p:cNvSpPr>
            <a:spLocks noChangeArrowheads="1"/>
          </p:cNvSpPr>
          <p:nvPr/>
        </p:nvSpPr>
        <p:spPr bwMode="auto">
          <a:xfrm rot="5400000" flipH="1">
            <a:off x="2496344" y="-2516982"/>
            <a:ext cx="6889750" cy="11891963"/>
          </a:xfrm>
          <a:prstGeom prst="triangle">
            <a:avLst>
              <a:gd name="adj" fmla="val 100000"/>
            </a:avLst>
          </a:prstGeom>
          <a:solidFill>
            <a:srgbClr val="008080">
              <a:alpha val="45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8917" name="组合 4"/>
          <p:cNvGrpSpPr>
            <a:grpSpLocks/>
          </p:cNvGrpSpPr>
          <p:nvPr/>
        </p:nvGrpSpPr>
        <p:grpSpPr bwMode="auto">
          <a:xfrm>
            <a:off x="304799" y="3999744"/>
            <a:ext cx="3035872" cy="2683631"/>
            <a:chOff x="-144404" y="-1280667"/>
            <a:chExt cx="3034608" cy="2684441"/>
          </a:xfrm>
        </p:grpSpPr>
        <p:sp>
          <p:nvSpPr>
            <p:cNvPr id="38918" name="文本框 5"/>
            <p:cNvSpPr txBox="1">
              <a:spLocks noChangeArrowheads="1"/>
            </p:cNvSpPr>
            <p:nvPr/>
          </p:nvSpPr>
          <p:spPr bwMode="auto">
            <a:xfrm>
              <a:off x="-144404" y="-1280667"/>
              <a:ext cx="3034608" cy="9543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Variable</a:t>
              </a:r>
            </a:p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Standardization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19" name="组合 6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20" name="椭圆 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21" name="椭圆 8"/>
              <p:cNvSpPr>
                <a:spLocks noChangeArrowheads="1"/>
              </p:cNvSpPr>
              <p:nvPr/>
            </p:nvSpPr>
            <p:spPr bwMode="auto">
              <a:xfrm>
                <a:off x="76200" y="76200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22" name="直接连接符 9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38923" name="矩形 10"/>
          <p:cNvSpPr>
            <a:spLocks noChangeArrowheads="1"/>
          </p:cNvSpPr>
          <p:nvPr/>
        </p:nvSpPr>
        <p:spPr bwMode="auto">
          <a:xfrm>
            <a:off x="2627313" y="5813610"/>
            <a:ext cx="2181225" cy="707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Scale to be Comparable</a:t>
            </a:r>
          </a:p>
        </p:txBody>
      </p:sp>
      <p:grpSp>
        <p:nvGrpSpPr>
          <p:cNvPr id="38924" name="组合 11"/>
          <p:cNvGrpSpPr>
            <a:grpSpLocks/>
          </p:cNvGrpSpPr>
          <p:nvPr/>
        </p:nvGrpSpPr>
        <p:grpSpPr bwMode="auto">
          <a:xfrm>
            <a:off x="3046509" y="2165759"/>
            <a:ext cx="2998691" cy="2591979"/>
            <a:chOff x="-822486" y="-1188989"/>
            <a:chExt cx="2999629" cy="2592763"/>
          </a:xfrm>
        </p:grpSpPr>
        <p:sp>
          <p:nvSpPr>
            <p:cNvPr id="38925" name="文本框 12"/>
            <p:cNvSpPr txBox="1">
              <a:spLocks noChangeArrowheads="1"/>
            </p:cNvSpPr>
            <p:nvPr/>
          </p:nvSpPr>
          <p:spPr bwMode="auto">
            <a:xfrm>
              <a:off x="-822486" y="-1188989"/>
              <a:ext cx="2329416" cy="1385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Principal Component Analysis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26" name="组合 13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27" name="椭圆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28" name="椭圆 15"/>
              <p:cNvSpPr>
                <a:spLocks noChangeArrowheads="1"/>
              </p:cNvSpPr>
              <p:nvPr/>
            </p:nvSpPr>
            <p:spPr bwMode="auto">
              <a:xfrm>
                <a:off x="78015" y="76684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29" name="直接连接符 16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38930" name="矩形 17"/>
          <p:cNvSpPr>
            <a:spLocks noChangeArrowheads="1"/>
          </p:cNvSpPr>
          <p:nvPr/>
        </p:nvSpPr>
        <p:spPr bwMode="auto">
          <a:xfrm>
            <a:off x="5969000" y="3929063"/>
            <a:ext cx="2181225" cy="707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Reduce dimension </a:t>
            </a:r>
          </a:p>
        </p:txBody>
      </p:sp>
      <p:grpSp>
        <p:nvGrpSpPr>
          <p:cNvPr id="38931" name="组合 18"/>
          <p:cNvGrpSpPr>
            <a:grpSpLocks/>
          </p:cNvGrpSpPr>
          <p:nvPr/>
        </p:nvGrpSpPr>
        <p:grpSpPr bwMode="auto">
          <a:xfrm>
            <a:off x="5600840" y="777072"/>
            <a:ext cx="3678098" cy="2148691"/>
            <a:chOff x="-1502104" y="-745567"/>
            <a:chExt cx="3679247" cy="2149341"/>
          </a:xfrm>
        </p:grpSpPr>
        <p:sp>
          <p:nvSpPr>
            <p:cNvPr id="38932" name="文本框 19"/>
            <p:cNvSpPr txBox="1">
              <a:spLocks noChangeArrowheads="1"/>
            </p:cNvSpPr>
            <p:nvPr/>
          </p:nvSpPr>
          <p:spPr bwMode="auto">
            <a:xfrm>
              <a:off x="-1502104" y="-745567"/>
              <a:ext cx="3234748" cy="9543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PC Standardization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33" name="组合 20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34" name="椭圆 2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35" name="椭圆 22"/>
              <p:cNvSpPr>
                <a:spLocks noChangeArrowheads="1"/>
              </p:cNvSpPr>
              <p:nvPr/>
            </p:nvSpPr>
            <p:spPr bwMode="auto">
              <a:xfrm>
                <a:off x="76200" y="76200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36" name="直接连接符 23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27" name="文本框 5">
            <a:extLst>
              <a:ext uri="{FF2B5EF4-FFF2-40B4-BE49-F238E27FC236}">
                <a16:creationId xmlns:a16="http://schemas.microsoft.com/office/drawing/2014/main" id="{105BD21F-C0F7-45E8-A882-FA1A4476FB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8573" y="2335037"/>
            <a:ext cx="30358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10">
            <a:extLst>
              <a:ext uri="{FF2B5EF4-FFF2-40B4-BE49-F238E27FC236}">
                <a16:creationId xmlns:a16="http://schemas.microsoft.com/office/drawing/2014/main" id="{83096A7E-A1F2-45D4-AF6D-A58B8579B6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02762" y="2150883"/>
            <a:ext cx="2181225" cy="707373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  <a:extLst/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Scale to be Comparable</a:t>
            </a:r>
          </a:p>
        </p:txBody>
      </p:sp>
    </p:spTree>
    <p:extLst>
      <p:ext uri="{BB962C8B-B14F-4D97-AF65-F5344CB8AC3E}">
        <p14:creationId xmlns:p14="http://schemas.microsoft.com/office/powerpoint/2010/main" val="25722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5" name="矩形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A1E2C">
              <a:alpha val="87999"/>
            </a:srgbClr>
          </a:solidFill>
          <a:ln w="12700" cmpd="sng">
            <a:solidFill>
              <a:srgbClr val="41719C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6" name="等腰三角形 6"/>
          <p:cNvSpPr>
            <a:spLocks noChangeArrowheads="1"/>
          </p:cNvSpPr>
          <p:nvPr/>
        </p:nvSpPr>
        <p:spPr bwMode="auto">
          <a:xfrm>
            <a:off x="3757613" y="941388"/>
            <a:ext cx="4676775" cy="4032250"/>
          </a:xfrm>
          <a:prstGeom prst="triangle">
            <a:avLst>
              <a:gd name="adj" fmla="val 50000"/>
            </a:avLst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7" name="等腰三角形 8"/>
          <p:cNvSpPr>
            <a:spLocks noChangeArrowheads="1"/>
          </p:cNvSpPr>
          <p:nvPr/>
        </p:nvSpPr>
        <p:spPr bwMode="auto">
          <a:xfrm rot="10800000">
            <a:off x="3590925" y="1827213"/>
            <a:ext cx="5010150" cy="4318000"/>
          </a:xfrm>
          <a:prstGeom prst="triangle">
            <a:avLst>
              <a:gd name="adj" fmla="val 50000"/>
            </a:avLst>
          </a:prstGeom>
          <a:noFill/>
          <a:ln w="3175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8" name="文本框 9"/>
          <p:cNvSpPr txBox="1">
            <a:spLocks noChangeArrowheads="1"/>
          </p:cNvSpPr>
          <p:nvPr/>
        </p:nvSpPr>
        <p:spPr bwMode="auto">
          <a:xfrm>
            <a:off x="5183188" y="2498725"/>
            <a:ext cx="1826141" cy="1862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02</a:t>
            </a:r>
            <a:endParaRPr lang="zh-CN" altLang="en-US" sz="115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40" name="矩形 7"/>
          <p:cNvSpPr>
            <a:spLocks noChangeArrowheads="1"/>
          </p:cNvSpPr>
          <p:nvPr/>
        </p:nvSpPr>
        <p:spPr bwMode="auto">
          <a:xfrm>
            <a:off x="3757613" y="5272088"/>
            <a:ext cx="4676775" cy="636587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41" name="文本框 11"/>
          <p:cNvSpPr txBox="1">
            <a:spLocks noChangeArrowheads="1"/>
          </p:cNvSpPr>
          <p:nvPr/>
        </p:nvSpPr>
        <p:spPr bwMode="auto">
          <a:xfrm>
            <a:off x="4296949" y="5369685"/>
            <a:ext cx="337028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MODEL ALGORITHMS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06823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图片 4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" t="34074" r="-238" b="39836"/>
          <a:stretch/>
        </p:blipFill>
        <p:spPr bwMode="auto">
          <a:xfrm>
            <a:off x="-3175" y="2"/>
            <a:ext cx="12274550" cy="782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矩形 44"/>
          <p:cNvSpPr>
            <a:spLocks noChangeArrowheads="1"/>
          </p:cNvSpPr>
          <p:nvPr/>
        </p:nvSpPr>
        <p:spPr bwMode="auto">
          <a:xfrm>
            <a:off x="-1587" y="1036578"/>
            <a:ext cx="12192000" cy="134937"/>
          </a:xfrm>
          <a:prstGeom prst="rect">
            <a:avLst/>
          </a:pr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498" name="矩形 43"/>
          <p:cNvSpPr>
            <a:spLocks noChangeArrowheads="1"/>
          </p:cNvSpPr>
          <p:nvPr/>
        </p:nvSpPr>
        <p:spPr bwMode="auto">
          <a:xfrm>
            <a:off x="-3175" y="811153"/>
            <a:ext cx="12192000" cy="1889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D17F33-8BA1-4FA2-BE96-1B53585A7829}"/>
              </a:ext>
            </a:extLst>
          </p:cNvPr>
          <p:cNvSpPr/>
          <p:nvPr/>
        </p:nvSpPr>
        <p:spPr>
          <a:xfrm>
            <a:off x="2171156" y="1453687"/>
            <a:ext cx="39629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Mahalanobis</a:t>
            </a:r>
            <a:r>
              <a:rPr lang="en-US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Distance</a:t>
            </a:r>
          </a:p>
        </p:txBody>
      </p:sp>
      <p:grpSp>
        <p:nvGrpSpPr>
          <p:cNvPr id="12" name="组合 6">
            <a:extLst>
              <a:ext uri="{FF2B5EF4-FFF2-40B4-BE49-F238E27FC236}">
                <a16:creationId xmlns:a16="http://schemas.microsoft.com/office/drawing/2014/main" id="{C8386AEE-A151-4907-8D88-87E7F3679117}"/>
              </a:ext>
            </a:extLst>
          </p:cNvPr>
          <p:cNvGrpSpPr>
            <a:grpSpLocks/>
          </p:cNvGrpSpPr>
          <p:nvPr/>
        </p:nvGrpSpPr>
        <p:grpSpPr bwMode="auto">
          <a:xfrm>
            <a:off x="725557" y="1253961"/>
            <a:ext cx="1013791" cy="975829"/>
            <a:chOff x="0" y="0"/>
            <a:chExt cx="1422030" cy="1422030"/>
          </a:xfrm>
        </p:grpSpPr>
        <p:sp>
          <p:nvSpPr>
            <p:cNvPr id="13" name="Freeform 4">
              <a:extLst>
                <a:ext uri="{FF2B5EF4-FFF2-40B4-BE49-F238E27FC236}">
                  <a16:creationId xmlns:a16="http://schemas.microsoft.com/office/drawing/2014/main" id="{07321ED9-7545-47E9-9B41-1637E2D575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9214" y="312811"/>
              <a:ext cx="1011241" cy="906072"/>
            </a:xfrm>
            <a:custGeom>
              <a:avLst/>
              <a:gdLst>
                <a:gd name="T0" fmla="*/ 0 w 250"/>
                <a:gd name="T1" fmla="*/ 0 h 224"/>
                <a:gd name="T2" fmla="*/ 48 w 250"/>
                <a:gd name="T3" fmla="*/ 188 h 224"/>
                <a:gd name="T4" fmla="*/ 141 w 250"/>
                <a:gd name="T5" fmla="*/ 158 h 224"/>
                <a:gd name="T6" fmla="*/ 58 w 250"/>
                <a:gd name="T7" fmla="*/ 59 h 224"/>
                <a:gd name="T8" fmla="*/ 165 w 250"/>
                <a:gd name="T9" fmla="*/ 151 h 224"/>
                <a:gd name="T10" fmla="*/ 250 w 250"/>
                <a:gd name="T11" fmla="*/ 124 h 224"/>
                <a:gd name="T12" fmla="*/ 0 w 250"/>
                <a:gd name="T13" fmla="*/ 0 h 224"/>
                <a:gd name="T14" fmla="*/ 143 w 250"/>
                <a:gd name="T15" fmla="*/ 224 h 224"/>
                <a:gd name="T16" fmla="*/ 143 w 250"/>
                <a:gd name="T17" fmla="*/ 173 h 224"/>
                <a:gd name="T18" fmla="*/ 114 w 250"/>
                <a:gd name="T19" fmla="*/ 183 h 224"/>
                <a:gd name="T20" fmla="*/ 143 w 250"/>
                <a:gd name="T21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224">
                  <a:moveTo>
                    <a:pt x="0" y="0"/>
                  </a:moveTo>
                  <a:lnTo>
                    <a:pt x="48" y="188"/>
                  </a:lnTo>
                  <a:lnTo>
                    <a:pt x="141" y="158"/>
                  </a:lnTo>
                  <a:lnTo>
                    <a:pt x="58" y="59"/>
                  </a:lnTo>
                  <a:lnTo>
                    <a:pt x="165" y="151"/>
                  </a:lnTo>
                  <a:lnTo>
                    <a:pt x="250" y="124"/>
                  </a:lnTo>
                  <a:lnTo>
                    <a:pt x="0" y="0"/>
                  </a:lnTo>
                  <a:close/>
                  <a:moveTo>
                    <a:pt x="143" y="224"/>
                  </a:moveTo>
                  <a:lnTo>
                    <a:pt x="143" y="173"/>
                  </a:lnTo>
                  <a:lnTo>
                    <a:pt x="114" y="183"/>
                  </a:lnTo>
                  <a:lnTo>
                    <a:pt x="143" y="224"/>
                  </a:lnTo>
                  <a:close/>
                </a:path>
              </a:pathLst>
            </a:custGeom>
            <a:solidFill>
              <a:srgbClr val="008080"/>
            </a:solidFill>
            <a:ln w="9525">
              <a:solidFill>
                <a:srgbClr val="008080"/>
              </a:solidFill>
              <a:round/>
              <a:headEnd/>
              <a:tailEnd/>
            </a:ln>
            <a:extLst/>
          </p:spPr>
          <p:txBody>
            <a:bodyPr lIns="121888" tIns="60944" rIns="121888" bIns="60944"/>
            <a:lstStyle/>
            <a:p>
              <a:endParaRPr lang="zh-CN" altLang="en-US"/>
            </a:p>
          </p:txBody>
        </p:sp>
        <p:sp>
          <p:nvSpPr>
            <p:cNvPr id="14" name="Oval 4">
              <a:extLst>
                <a:ext uri="{FF2B5EF4-FFF2-40B4-BE49-F238E27FC236}">
                  <a16:creationId xmlns:a16="http://schemas.microsoft.com/office/drawing/2014/main" id="{8C60D415-2D16-4C5D-AC6A-746767D8B1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422030" cy="1422030"/>
            </a:xfrm>
            <a:prstGeom prst="ellipse">
              <a:avLst/>
            </a:prstGeom>
            <a:noFill/>
            <a:ln w="12700" cmpd="sng">
              <a:solidFill>
                <a:srgbClr val="0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en-US" altLang="zh-CN" sz="3100">
                <a:solidFill>
                  <a:srgbClr val="FFFFFF"/>
                </a:solidFill>
              </a:endParaRP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6538715F-5FDC-4179-9BA9-F4A7CD692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651" y="3276806"/>
            <a:ext cx="3990975" cy="1457325"/>
          </a:xfrm>
          <a:prstGeom prst="rect">
            <a:avLst/>
          </a:prstGeom>
        </p:spPr>
      </p:pic>
      <p:pic>
        <p:nvPicPr>
          <p:cNvPr id="2050" name="Picture 2" descr="https://lh3.googleusercontent.com/GSeCBy4ipkjcW34rAfxGEzWDDlTg-QTtqqFF0uky-QnuEiaPtENQrgaErx2gZEgx47PC45P3EcEth0EIJqKKJ_sznD_mAG5oUT4-CfjSEFMBwA0TVq3LnhE5QhgKTSg8k8H-LfEK">
            <a:extLst>
              <a:ext uri="{FF2B5EF4-FFF2-40B4-BE49-F238E27FC236}">
                <a16:creationId xmlns:a16="http://schemas.microsoft.com/office/drawing/2014/main" id="{BC8D2490-7A14-4F01-8450-E58E963DC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626" y="2328653"/>
            <a:ext cx="6019178" cy="3895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5088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D611539-4BE8-6843-A84D-DFE11170C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5362" name="任意多边形 1"/>
          <p:cNvSpPr>
            <a:spLocks/>
          </p:cNvSpPr>
          <p:nvPr/>
        </p:nvSpPr>
        <p:spPr bwMode="auto">
          <a:xfrm>
            <a:off x="-49213" y="-38100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"/>
          <p:cNvSpPr>
            <a:spLocks/>
          </p:cNvSpPr>
          <p:nvPr/>
        </p:nvSpPr>
        <p:spPr bwMode="auto">
          <a:xfrm>
            <a:off x="251058" y="-88204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5365" name="直接连接符 4"/>
          <p:cNvCxnSpPr>
            <a:cxnSpLocks noChangeShapeType="1"/>
          </p:cNvCxnSpPr>
          <p:nvPr/>
        </p:nvCxnSpPr>
        <p:spPr bwMode="auto">
          <a:xfrm>
            <a:off x="3451691" y="641960"/>
            <a:ext cx="0" cy="4953093"/>
          </a:xfrm>
          <a:prstGeom prst="line">
            <a:avLst/>
          </a:prstGeom>
          <a:solidFill>
            <a:srgbClr val="00B050"/>
          </a:solidFill>
          <a:ln w="3175" cmpd="sng">
            <a:solidFill>
              <a:schemeClr val="bg1"/>
            </a:solidFill>
            <a:round/>
            <a:headEnd/>
            <a:tailEnd/>
          </a:ln>
          <a:extLst/>
        </p:spPr>
      </p:cxnSp>
      <p:sp>
        <p:nvSpPr>
          <p:cNvPr id="15370" name="文本框 12"/>
          <p:cNvSpPr txBox="1">
            <a:spLocks noChangeArrowheads="1"/>
          </p:cNvSpPr>
          <p:nvPr/>
        </p:nvSpPr>
        <p:spPr bwMode="auto">
          <a:xfrm>
            <a:off x="4572000" y="914400"/>
            <a:ext cx="200728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Overview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1" name="文本框 13"/>
          <p:cNvSpPr txBox="1">
            <a:spLocks noChangeArrowheads="1"/>
          </p:cNvSpPr>
          <p:nvPr/>
        </p:nvSpPr>
        <p:spPr bwMode="auto">
          <a:xfrm>
            <a:off x="4572000" y="1828800"/>
            <a:ext cx="403347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Preprocessing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2" name="文本框 14"/>
          <p:cNvSpPr txBox="1">
            <a:spLocks noChangeArrowheads="1"/>
          </p:cNvSpPr>
          <p:nvPr/>
        </p:nvSpPr>
        <p:spPr bwMode="auto">
          <a:xfrm>
            <a:off x="4572000" y="2743200"/>
            <a:ext cx="414568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Feature Engineering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3" name="文本框 15"/>
          <p:cNvSpPr txBox="1">
            <a:spLocks noChangeArrowheads="1"/>
          </p:cNvSpPr>
          <p:nvPr/>
        </p:nvSpPr>
        <p:spPr bwMode="auto">
          <a:xfrm>
            <a:off x="4572000" y="3657600"/>
            <a:ext cx="23487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Algorithms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8" name="文本框 20"/>
          <p:cNvSpPr txBox="1">
            <a:spLocks noChangeArrowheads="1"/>
          </p:cNvSpPr>
          <p:nvPr/>
        </p:nvSpPr>
        <p:spPr bwMode="auto">
          <a:xfrm>
            <a:off x="8093075" y="5583238"/>
            <a:ext cx="412115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 b="1" dirty="0">
                <a:solidFill>
                  <a:srgbClr val="008080"/>
                </a:solidFill>
                <a:latin typeface="Arial" panose="020B0604020202020204" pitchFamily="34" charset="0"/>
                <a:ea typeface="张海山锐谐体" panose="02000000000000000000" pitchFamily="2" charset="-122"/>
                <a:cs typeface="Arial" panose="020B0604020202020204" pitchFamily="34" charset="0"/>
              </a:rPr>
              <a:t>Contents</a:t>
            </a:r>
            <a:endParaRPr lang="zh-CN" altLang="en-US" sz="6600" b="1" dirty="0">
              <a:solidFill>
                <a:srgbClr val="008080"/>
              </a:solidFill>
              <a:latin typeface="Arial" panose="020B0604020202020204" pitchFamily="34" charset="0"/>
              <a:ea typeface="张海山锐谐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0" name="文本框 15">
            <a:extLst>
              <a:ext uri="{FF2B5EF4-FFF2-40B4-BE49-F238E27FC236}">
                <a16:creationId xmlns:a16="http://schemas.microsoft.com/office/drawing/2014/main" id="{A4C4ABEA-EDAA-414B-A1BB-0B45C8237C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572000"/>
            <a:ext cx="16610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Results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712909-0C10-BC4B-982F-84E3DB86299B}"/>
              </a:ext>
            </a:extLst>
          </p:cNvPr>
          <p:cNvGrpSpPr/>
          <p:nvPr/>
        </p:nvGrpSpPr>
        <p:grpSpPr>
          <a:xfrm>
            <a:off x="3200400" y="3657600"/>
            <a:ext cx="530225" cy="530868"/>
            <a:chOff x="3209459" y="3902646"/>
            <a:chExt cx="530225" cy="530868"/>
          </a:xfrm>
        </p:grpSpPr>
        <p:sp>
          <p:nvSpPr>
            <p:cNvPr id="15366" name="椭圆 5"/>
            <p:cNvSpPr>
              <a:spLocks noChangeArrowheads="1"/>
            </p:cNvSpPr>
            <p:nvPr/>
          </p:nvSpPr>
          <p:spPr bwMode="auto">
            <a:xfrm>
              <a:off x="3209459" y="390264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354">
              <a:extLst>
                <a:ext uri="{FF2B5EF4-FFF2-40B4-BE49-F238E27FC236}">
                  <a16:creationId xmlns:a16="http://schemas.microsoft.com/office/drawing/2014/main" id="{AFE84332-08D0-F445-A7DA-10A53D372A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1851" y="3983310"/>
              <a:ext cx="325437" cy="34448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C2437D5-9F47-264C-B635-B3EA7F2AF736}"/>
              </a:ext>
            </a:extLst>
          </p:cNvPr>
          <p:cNvGrpSpPr/>
          <p:nvPr/>
        </p:nvGrpSpPr>
        <p:grpSpPr>
          <a:xfrm>
            <a:off x="3200400" y="914400"/>
            <a:ext cx="530225" cy="530868"/>
            <a:chOff x="3168649" y="910076"/>
            <a:chExt cx="530225" cy="530868"/>
          </a:xfrm>
          <a:solidFill>
            <a:srgbClr val="008080"/>
          </a:solidFill>
        </p:grpSpPr>
        <p:sp>
          <p:nvSpPr>
            <p:cNvPr id="15367" name="椭圆 6"/>
            <p:cNvSpPr>
              <a:spLocks noChangeArrowheads="1"/>
            </p:cNvSpPr>
            <p:nvPr/>
          </p:nvSpPr>
          <p:spPr bwMode="auto">
            <a:xfrm>
              <a:off x="3168649" y="910076"/>
              <a:ext cx="530225" cy="53086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25" name="组合 13">
              <a:extLst>
                <a:ext uri="{FF2B5EF4-FFF2-40B4-BE49-F238E27FC236}">
                  <a16:creationId xmlns:a16="http://schemas.microsoft.com/office/drawing/2014/main" id="{3B7514C1-A5E4-F046-BB63-D409A707078E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56643" y="1009016"/>
              <a:ext cx="329184" cy="32918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07DDF64-7C6D-0A46-BD99-F463D06C8820}"/>
              </a:ext>
            </a:extLst>
          </p:cNvPr>
          <p:cNvGrpSpPr/>
          <p:nvPr/>
        </p:nvGrpSpPr>
        <p:grpSpPr>
          <a:xfrm>
            <a:off x="3200400" y="1828800"/>
            <a:ext cx="530225" cy="530868"/>
            <a:chOff x="3209459" y="1801611"/>
            <a:chExt cx="530225" cy="530868"/>
          </a:xfrm>
        </p:grpSpPr>
        <p:sp>
          <p:nvSpPr>
            <p:cNvPr id="15368" name="椭圆 7"/>
            <p:cNvSpPr>
              <a:spLocks noChangeArrowheads="1"/>
            </p:cNvSpPr>
            <p:nvPr/>
          </p:nvSpPr>
          <p:spPr bwMode="auto">
            <a:xfrm>
              <a:off x="3209459" y="180161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160">
              <a:extLst>
                <a:ext uri="{FF2B5EF4-FFF2-40B4-BE49-F238E27FC236}">
                  <a16:creationId xmlns:a16="http://schemas.microsoft.com/office/drawing/2014/main" id="{8632D1E1-D82C-604D-899F-A35F94933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1" y="1889927"/>
              <a:ext cx="329184" cy="329184"/>
            </a:xfrm>
            <a:custGeom>
              <a:avLst/>
              <a:gdLst>
                <a:gd name="T0" fmla="*/ 44 w 461"/>
                <a:gd name="T1" fmla="*/ 124 h 400"/>
                <a:gd name="T2" fmla="*/ 44 w 461"/>
                <a:gd name="T3" fmla="*/ 124 h 400"/>
                <a:gd name="T4" fmla="*/ 221 w 461"/>
                <a:gd name="T5" fmla="*/ 106 h 400"/>
                <a:gd name="T6" fmla="*/ 328 w 461"/>
                <a:gd name="T7" fmla="*/ 142 h 400"/>
                <a:gd name="T8" fmla="*/ 443 w 461"/>
                <a:gd name="T9" fmla="*/ 89 h 400"/>
                <a:gd name="T10" fmla="*/ 451 w 461"/>
                <a:gd name="T11" fmla="*/ 53 h 400"/>
                <a:gd name="T12" fmla="*/ 416 w 461"/>
                <a:gd name="T13" fmla="*/ 53 h 400"/>
                <a:gd name="T14" fmla="*/ 239 w 461"/>
                <a:gd name="T15" fmla="*/ 62 h 400"/>
                <a:gd name="T16" fmla="*/ 18 w 461"/>
                <a:gd name="T17" fmla="*/ 89 h 400"/>
                <a:gd name="T18" fmla="*/ 9 w 461"/>
                <a:gd name="T19" fmla="*/ 124 h 400"/>
                <a:gd name="T20" fmla="*/ 44 w 461"/>
                <a:gd name="T21" fmla="*/ 124 h 400"/>
                <a:gd name="T22" fmla="*/ 416 w 461"/>
                <a:gd name="T23" fmla="*/ 178 h 400"/>
                <a:gd name="T24" fmla="*/ 416 w 461"/>
                <a:gd name="T25" fmla="*/ 178 h 400"/>
                <a:gd name="T26" fmla="*/ 239 w 461"/>
                <a:gd name="T27" fmla="*/ 195 h 400"/>
                <a:gd name="T28" fmla="*/ 18 w 461"/>
                <a:gd name="T29" fmla="*/ 213 h 400"/>
                <a:gd name="T30" fmla="*/ 9 w 461"/>
                <a:gd name="T31" fmla="*/ 248 h 400"/>
                <a:gd name="T32" fmla="*/ 44 w 461"/>
                <a:gd name="T33" fmla="*/ 248 h 400"/>
                <a:gd name="T34" fmla="*/ 221 w 461"/>
                <a:gd name="T35" fmla="*/ 240 h 400"/>
                <a:gd name="T36" fmla="*/ 328 w 461"/>
                <a:gd name="T37" fmla="*/ 275 h 400"/>
                <a:gd name="T38" fmla="*/ 443 w 461"/>
                <a:gd name="T39" fmla="*/ 222 h 400"/>
                <a:gd name="T40" fmla="*/ 451 w 461"/>
                <a:gd name="T41" fmla="*/ 187 h 400"/>
                <a:gd name="T42" fmla="*/ 416 w 461"/>
                <a:gd name="T43" fmla="*/ 178 h 400"/>
                <a:gd name="T44" fmla="*/ 416 w 461"/>
                <a:gd name="T45" fmla="*/ 302 h 400"/>
                <a:gd name="T46" fmla="*/ 416 w 461"/>
                <a:gd name="T47" fmla="*/ 302 h 400"/>
                <a:gd name="T48" fmla="*/ 239 w 461"/>
                <a:gd name="T49" fmla="*/ 319 h 400"/>
                <a:gd name="T50" fmla="*/ 18 w 461"/>
                <a:gd name="T51" fmla="*/ 337 h 400"/>
                <a:gd name="T52" fmla="*/ 9 w 461"/>
                <a:gd name="T53" fmla="*/ 372 h 400"/>
                <a:gd name="T54" fmla="*/ 44 w 461"/>
                <a:gd name="T55" fmla="*/ 381 h 400"/>
                <a:gd name="T56" fmla="*/ 221 w 461"/>
                <a:gd name="T57" fmla="*/ 363 h 400"/>
                <a:gd name="T58" fmla="*/ 328 w 461"/>
                <a:gd name="T59" fmla="*/ 399 h 400"/>
                <a:gd name="T60" fmla="*/ 443 w 461"/>
                <a:gd name="T61" fmla="*/ 346 h 400"/>
                <a:gd name="T62" fmla="*/ 451 w 461"/>
                <a:gd name="T63" fmla="*/ 310 h 400"/>
                <a:gd name="T64" fmla="*/ 416 w 461"/>
                <a:gd name="T65" fmla="*/ 30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1" h="400">
                  <a:moveTo>
                    <a:pt x="44" y="124"/>
                  </a:moveTo>
                  <a:lnTo>
                    <a:pt x="44" y="124"/>
                  </a:lnTo>
                  <a:cubicBezTo>
                    <a:pt x="88" y="89"/>
                    <a:pt x="124" y="62"/>
                    <a:pt x="221" y="106"/>
                  </a:cubicBezTo>
                  <a:cubicBezTo>
                    <a:pt x="266" y="133"/>
                    <a:pt x="301" y="142"/>
                    <a:pt x="328" y="142"/>
                  </a:cubicBezTo>
                  <a:cubicBezTo>
                    <a:pt x="381" y="142"/>
                    <a:pt x="416" y="115"/>
                    <a:pt x="443" y="89"/>
                  </a:cubicBezTo>
                  <a:cubicBezTo>
                    <a:pt x="451" y="80"/>
                    <a:pt x="460" y="62"/>
                    <a:pt x="451" y="53"/>
                  </a:cubicBezTo>
                  <a:cubicBezTo>
                    <a:pt x="443" y="44"/>
                    <a:pt x="425" y="44"/>
                    <a:pt x="416" y="53"/>
                  </a:cubicBezTo>
                  <a:cubicBezTo>
                    <a:pt x="372" y="89"/>
                    <a:pt x="337" y="115"/>
                    <a:pt x="239" y="62"/>
                  </a:cubicBezTo>
                  <a:cubicBezTo>
                    <a:pt x="124" y="0"/>
                    <a:pt x="62" y="44"/>
                    <a:pt x="18" y="89"/>
                  </a:cubicBezTo>
                  <a:cubicBezTo>
                    <a:pt x="9" y="97"/>
                    <a:pt x="0" y="115"/>
                    <a:pt x="9" y="124"/>
                  </a:cubicBezTo>
                  <a:cubicBezTo>
                    <a:pt x="18" y="133"/>
                    <a:pt x="35" y="133"/>
                    <a:pt x="44" y="124"/>
                  </a:cubicBezTo>
                  <a:close/>
                  <a:moveTo>
                    <a:pt x="416" y="178"/>
                  </a:moveTo>
                  <a:lnTo>
                    <a:pt x="416" y="178"/>
                  </a:lnTo>
                  <a:cubicBezTo>
                    <a:pt x="372" y="213"/>
                    <a:pt x="337" y="248"/>
                    <a:pt x="239" y="195"/>
                  </a:cubicBezTo>
                  <a:cubicBezTo>
                    <a:pt x="124" y="124"/>
                    <a:pt x="62" y="178"/>
                    <a:pt x="18" y="213"/>
                  </a:cubicBezTo>
                  <a:cubicBezTo>
                    <a:pt x="9" y="222"/>
                    <a:pt x="0" y="240"/>
                    <a:pt x="9" y="248"/>
                  </a:cubicBezTo>
                  <a:cubicBezTo>
                    <a:pt x="18" y="257"/>
                    <a:pt x="35" y="257"/>
                    <a:pt x="44" y="248"/>
                  </a:cubicBezTo>
                  <a:cubicBezTo>
                    <a:pt x="88" y="213"/>
                    <a:pt x="124" y="187"/>
                    <a:pt x="221" y="240"/>
                  </a:cubicBezTo>
                  <a:cubicBezTo>
                    <a:pt x="266" y="266"/>
                    <a:pt x="301" y="275"/>
                    <a:pt x="328" y="275"/>
                  </a:cubicBezTo>
                  <a:cubicBezTo>
                    <a:pt x="381" y="275"/>
                    <a:pt x="416" y="240"/>
                    <a:pt x="443" y="222"/>
                  </a:cubicBezTo>
                  <a:cubicBezTo>
                    <a:pt x="451" y="213"/>
                    <a:pt x="460" y="195"/>
                    <a:pt x="451" y="187"/>
                  </a:cubicBezTo>
                  <a:cubicBezTo>
                    <a:pt x="443" y="168"/>
                    <a:pt x="425" y="168"/>
                    <a:pt x="416" y="178"/>
                  </a:cubicBezTo>
                  <a:close/>
                  <a:moveTo>
                    <a:pt x="416" y="302"/>
                  </a:moveTo>
                  <a:lnTo>
                    <a:pt x="416" y="302"/>
                  </a:lnTo>
                  <a:cubicBezTo>
                    <a:pt x="372" y="346"/>
                    <a:pt x="337" y="372"/>
                    <a:pt x="239" y="319"/>
                  </a:cubicBezTo>
                  <a:cubicBezTo>
                    <a:pt x="124" y="248"/>
                    <a:pt x="62" y="302"/>
                    <a:pt x="18" y="337"/>
                  </a:cubicBezTo>
                  <a:cubicBezTo>
                    <a:pt x="9" y="346"/>
                    <a:pt x="0" y="363"/>
                    <a:pt x="9" y="372"/>
                  </a:cubicBezTo>
                  <a:cubicBezTo>
                    <a:pt x="18" y="390"/>
                    <a:pt x="35" y="390"/>
                    <a:pt x="44" y="381"/>
                  </a:cubicBezTo>
                  <a:cubicBezTo>
                    <a:pt x="88" y="337"/>
                    <a:pt x="124" y="310"/>
                    <a:pt x="221" y="363"/>
                  </a:cubicBezTo>
                  <a:cubicBezTo>
                    <a:pt x="266" y="390"/>
                    <a:pt x="301" y="399"/>
                    <a:pt x="328" y="399"/>
                  </a:cubicBezTo>
                  <a:cubicBezTo>
                    <a:pt x="381" y="399"/>
                    <a:pt x="416" y="372"/>
                    <a:pt x="443" y="346"/>
                  </a:cubicBezTo>
                  <a:cubicBezTo>
                    <a:pt x="451" y="337"/>
                    <a:pt x="460" y="319"/>
                    <a:pt x="451" y="310"/>
                  </a:cubicBezTo>
                  <a:cubicBezTo>
                    <a:pt x="443" y="302"/>
                    <a:pt x="425" y="293"/>
                    <a:pt x="416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E67A6-AE3D-EB44-9705-68156A067707}"/>
              </a:ext>
            </a:extLst>
          </p:cNvPr>
          <p:cNvGrpSpPr/>
          <p:nvPr/>
        </p:nvGrpSpPr>
        <p:grpSpPr>
          <a:xfrm>
            <a:off x="3200400" y="4572000"/>
            <a:ext cx="530225" cy="530868"/>
            <a:chOff x="3209458" y="4855199"/>
            <a:chExt cx="530225" cy="530868"/>
          </a:xfrm>
        </p:grpSpPr>
        <p:sp>
          <p:nvSpPr>
            <p:cNvPr id="23" name="椭圆 5">
              <a:extLst>
                <a:ext uri="{FF2B5EF4-FFF2-40B4-BE49-F238E27FC236}">
                  <a16:creationId xmlns:a16="http://schemas.microsoft.com/office/drawing/2014/main" id="{7E1CE507-98C2-C54D-8BBE-1E3C56F723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8" y="4855199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94">
              <a:extLst>
                <a:ext uri="{FF2B5EF4-FFF2-40B4-BE49-F238E27FC236}">
                  <a16:creationId xmlns:a16="http://schemas.microsoft.com/office/drawing/2014/main" id="{0C76E921-17BE-7844-B37D-4E3C5A6F3F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6960" y="4933448"/>
              <a:ext cx="329184" cy="329184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55F6FF5-BB84-F142-9E4A-260C118D74DA}"/>
              </a:ext>
            </a:extLst>
          </p:cNvPr>
          <p:cNvGrpSpPr/>
          <p:nvPr/>
        </p:nvGrpSpPr>
        <p:grpSpPr>
          <a:xfrm>
            <a:off x="3200400" y="2743200"/>
            <a:ext cx="530225" cy="530868"/>
            <a:chOff x="3209459" y="2779061"/>
            <a:chExt cx="530225" cy="530868"/>
          </a:xfrm>
        </p:grpSpPr>
        <p:sp>
          <p:nvSpPr>
            <p:cNvPr id="15369" name="椭圆 8"/>
            <p:cNvSpPr>
              <a:spLocks noChangeArrowheads="1"/>
            </p:cNvSpPr>
            <p:nvPr/>
          </p:nvSpPr>
          <p:spPr bwMode="auto">
            <a:xfrm>
              <a:off x="3209459" y="277906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202">
              <a:extLst>
                <a:ext uri="{FF2B5EF4-FFF2-40B4-BE49-F238E27FC236}">
                  <a16:creationId xmlns:a16="http://schemas.microsoft.com/office/drawing/2014/main" id="{736896E0-9F4C-A94B-B904-471E0D42AB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8026" y="2880489"/>
              <a:ext cx="329184" cy="329184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endParaRPr lang="zh-CN" altLang="en-US"/>
            </a:p>
          </p:txBody>
        </p:sp>
      </p:grpSp>
      <p:sp>
        <p:nvSpPr>
          <p:cNvPr id="36" name="矩形 56">
            <a:extLst>
              <a:ext uri="{FF2B5EF4-FFF2-40B4-BE49-F238E27FC236}">
                <a16:creationId xmlns:a16="http://schemas.microsoft.com/office/drawing/2014/main" id="{C81FC6D7-BC58-7842-84BA-55CB5ECF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00808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5" name="矩形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A1E2C">
              <a:alpha val="87999"/>
            </a:srgbClr>
          </a:solidFill>
          <a:ln w="12700" cmpd="sng">
            <a:solidFill>
              <a:srgbClr val="41719C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6" name="等腰三角形 6"/>
          <p:cNvSpPr>
            <a:spLocks noChangeArrowheads="1"/>
          </p:cNvSpPr>
          <p:nvPr/>
        </p:nvSpPr>
        <p:spPr bwMode="auto">
          <a:xfrm>
            <a:off x="3757613" y="941388"/>
            <a:ext cx="4676775" cy="4032250"/>
          </a:xfrm>
          <a:prstGeom prst="triangle">
            <a:avLst>
              <a:gd name="adj" fmla="val 50000"/>
            </a:avLst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7" name="等腰三角形 8"/>
          <p:cNvSpPr>
            <a:spLocks noChangeArrowheads="1"/>
          </p:cNvSpPr>
          <p:nvPr/>
        </p:nvSpPr>
        <p:spPr bwMode="auto">
          <a:xfrm rot="10800000">
            <a:off x="3590925" y="1827213"/>
            <a:ext cx="5010150" cy="4318000"/>
          </a:xfrm>
          <a:prstGeom prst="triangle">
            <a:avLst>
              <a:gd name="adj" fmla="val 50000"/>
            </a:avLst>
          </a:prstGeom>
          <a:noFill/>
          <a:ln w="3175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8" name="文本框 9"/>
          <p:cNvSpPr txBox="1">
            <a:spLocks noChangeArrowheads="1"/>
          </p:cNvSpPr>
          <p:nvPr/>
        </p:nvSpPr>
        <p:spPr bwMode="auto">
          <a:xfrm>
            <a:off x="5183188" y="2498725"/>
            <a:ext cx="1825625" cy="186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115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01</a:t>
            </a:r>
            <a:endParaRPr lang="zh-CN" altLang="en-US" sz="115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440" name="矩形 7"/>
          <p:cNvSpPr>
            <a:spLocks noChangeArrowheads="1"/>
          </p:cNvSpPr>
          <p:nvPr/>
        </p:nvSpPr>
        <p:spPr bwMode="auto">
          <a:xfrm>
            <a:off x="3757613" y="5272088"/>
            <a:ext cx="4676775" cy="636587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41" name="文本框 11"/>
          <p:cNvSpPr txBox="1">
            <a:spLocks noChangeArrowheads="1"/>
          </p:cNvSpPr>
          <p:nvPr/>
        </p:nvSpPr>
        <p:spPr bwMode="auto">
          <a:xfrm>
            <a:off x="4296949" y="5369685"/>
            <a:ext cx="38375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FEATURE ENGINEERING</a:t>
            </a:r>
            <a:endParaRPr lang="zh-CN" altLang="en-US" sz="2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D611539-4BE8-6843-A84D-DFE11170C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5362" name="任意多边形 1"/>
          <p:cNvSpPr>
            <a:spLocks/>
          </p:cNvSpPr>
          <p:nvPr/>
        </p:nvSpPr>
        <p:spPr bwMode="auto">
          <a:xfrm>
            <a:off x="-26988" y="-38100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"/>
          <p:cNvSpPr>
            <a:spLocks/>
          </p:cNvSpPr>
          <p:nvPr/>
        </p:nvSpPr>
        <p:spPr bwMode="auto">
          <a:xfrm>
            <a:off x="215500" y="-150312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36" name="矩形 56">
            <a:extLst>
              <a:ext uri="{FF2B5EF4-FFF2-40B4-BE49-F238E27FC236}">
                <a16:creationId xmlns:a16="http://schemas.microsoft.com/office/drawing/2014/main" id="{C81FC6D7-BC58-7842-84BA-55CB5ECF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5B4D02-3FFE-4B43-867E-E9D8D781884D}"/>
              </a:ext>
            </a:extLst>
          </p:cNvPr>
          <p:cNvSpPr txBox="1"/>
          <p:nvPr/>
        </p:nvSpPr>
        <p:spPr>
          <a:xfrm>
            <a:off x="4408240" y="1042395"/>
            <a:ext cx="4752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Variables Transformation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38B923-5F0D-45C6-AB5C-81C61B796CB8}"/>
              </a:ext>
            </a:extLst>
          </p:cNvPr>
          <p:cNvSpPr txBox="1"/>
          <p:nvPr/>
        </p:nvSpPr>
        <p:spPr>
          <a:xfrm>
            <a:off x="3532976" y="2563054"/>
            <a:ext cx="8589348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</a:rPr>
              <a:t>Create 3 sizes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·       Lot area: 		    LOTAREA = LTFRONT * LTDEPTH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·       Building area: 	    BLDAREA = BLDFRONT * BLDDEPTH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·       Building volume: 	    BLDVOL = BLDAREA * STORIES</a:t>
            </a:r>
          </a:p>
          <a:p>
            <a:pPr>
              <a:lnSpc>
                <a:spcPct val="150000"/>
              </a:lnSpc>
            </a:pP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8" name="组合 6">
            <a:extLst>
              <a:ext uri="{FF2B5EF4-FFF2-40B4-BE49-F238E27FC236}">
                <a16:creationId xmlns:a16="http://schemas.microsoft.com/office/drawing/2014/main" id="{BCC6BF86-12EB-4341-B453-3D60548247C2}"/>
              </a:ext>
            </a:extLst>
          </p:cNvPr>
          <p:cNvGrpSpPr>
            <a:grpSpLocks/>
          </p:cNvGrpSpPr>
          <p:nvPr/>
        </p:nvGrpSpPr>
        <p:grpSpPr bwMode="auto">
          <a:xfrm>
            <a:off x="3031046" y="907810"/>
            <a:ext cx="918654" cy="898142"/>
            <a:chOff x="0" y="0"/>
            <a:chExt cx="1422030" cy="1422030"/>
          </a:xfrm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5FC2547D-4685-451A-BBDA-1F6938B4A1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9214" y="312811"/>
              <a:ext cx="1011241" cy="906072"/>
            </a:xfrm>
            <a:custGeom>
              <a:avLst/>
              <a:gdLst>
                <a:gd name="T0" fmla="*/ 0 w 250"/>
                <a:gd name="T1" fmla="*/ 0 h 224"/>
                <a:gd name="T2" fmla="*/ 48 w 250"/>
                <a:gd name="T3" fmla="*/ 188 h 224"/>
                <a:gd name="T4" fmla="*/ 141 w 250"/>
                <a:gd name="T5" fmla="*/ 158 h 224"/>
                <a:gd name="T6" fmla="*/ 58 w 250"/>
                <a:gd name="T7" fmla="*/ 59 h 224"/>
                <a:gd name="T8" fmla="*/ 165 w 250"/>
                <a:gd name="T9" fmla="*/ 151 h 224"/>
                <a:gd name="T10" fmla="*/ 250 w 250"/>
                <a:gd name="T11" fmla="*/ 124 h 224"/>
                <a:gd name="T12" fmla="*/ 0 w 250"/>
                <a:gd name="T13" fmla="*/ 0 h 224"/>
                <a:gd name="T14" fmla="*/ 143 w 250"/>
                <a:gd name="T15" fmla="*/ 224 h 224"/>
                <a:gd name="T16" fmla="*/ 143 w 250"/>
                <a:gd name="T17" fmla="*/ 173 h 224"/>
                <a:gd name="T18" fmla="*/ 114 w 250"/>
                <a:gd name="T19" fmla="*/ 183 h 224"/>
                <a:gd name="T20" fmla="*/ 143 w 250"/>
                <a:gd name="T21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224">
                  <a:moveTo>
                    <a:pt x="0" y="0"/>
                  </a:moveTo>
                  <a:lnTo>
                    <a:pt x="48" y="188"/>
                  </a:lnTo>
                  <a:lnTo>
                    <a:pt x="141" y="158"/>
                  </a:lnTo>
                  <a:lnTo>
                    <a:pt x="58" y="59"/>
                  </a:lnTo>
                  <a:lnTo>
                    <a:pt x="165" y="151"/>
                  </a:lnTo>
                  <a:lnTo>
                    <a:pt x="250" y="124"/>
                  </a:lnTo>
                  <a:lnTo>
                    <a:pt x="0" y="0"/>
                  </a:lnTo>
                  <a:close/>
                  <a:moveTo>
                    <a:pt x="143" y="224"/>
                  </a:moveTo>
                  <a:lnTo>
                    <a:pt x="143" y="173"/>
                  </a:lnTo>
                  <a:lnTo>
                    <a:pt x="114" y="183"/>
                  </a:lnTo>
                  <a:lnTo>
                    <a:pt x="143" y="2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888" tIns="60944" rIns="121888" bIns="60944"/>
            <a:lstStyle/>
            <a:p>
              <a:endParaRPr lang="zh-CN" altLang="en-US"/>
            </a:p>
          </p:txBody>
        </p:sp>
        <p:sp>
          <p:nvSpPr>
            <p:cNvPr id="10" name="Oval 4">
              <a:extLst>
                <a:ext uri="{FF2B5EF4-FFF2-40B4-BE49-F238E27FC236}">
                  <a16:creationId xmlns:a16="http://schemas.microsoft.com/office/drawing/2014/main" id="{1CCAEE64-0DA0-4415-96D1-BB273F99CB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422030" cy="1422030"/>
            </a:xfrm>
            <a:prstGeom prst="ellipse">
              <a:avLst/>
            </a:prstGeom>
            <a:noFill/>
            <a:ln w="12700" cmpd="sng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en-US" altLang="zh-CN" sz="310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3504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74844 0 " pathEditMode="relative" ptsTypes="AA">
                                      <p:cBhvr>
                                        <p:cTn id="6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2.22222E-6 L 0.74844 -2.22222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742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2" grpId="0" animBg="1"/>
      <p:bldP spid="1536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7" b="28714"/>
          <a:stretch>
            <a:fillRect/>
          </a:stretch>
        </p:blipFill>
        <p:spPr bwMode="auto">
          <a:xfrm>
            <a:off x="0" y="0"/>
            <a:ext cx="12123738" cy="684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0" y="-14288"/>
            <a:ext cx="12204700" cy="6910387"/>
          </a:xfrm>
          <a:prstGeom prst="rect">
            <a:avLst/>
          </a:prstGeom>
          <a:solidFill>
            <a:srgbClr val="2B2B2B">
              <a:alpha val="8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D8CC0D-BB2F-4685-BFB2-BF9675F5D049}"/>
              </a:ext>
            </a:extLst>
          </p:cNvPr>
          <p:cNvSpPr txBox="1"/>
          <p:nvPr/>
        </p:nvSpPr>
        <p:spPr>
          <a:xfrm>
            <a:off x="4408240" y="1042395"/>
            <a:ext cx="4752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Variables Transformation</a:t>
            </a:r>
            <a:endParaRPr lang="en-US" sz="3200" dirty="0">
              <a:solidFill>
                <a:schemeClr val="bg1"/>
              </a:solidFill>
            </a:endParaRPr>
          </a:p>
        </p:txBody>
      </p:sp>
      <p:grpSp>
        <p:nvGrpSpPr>
          <p:cNvPr id="14" name="组合 6">
            <a:extLst>
              <a:ext uri="{FF2B5EF4-FFF2-40B4-BE49-F238E27FC236}">
                <a16:creationId xmlns:a16="http://schemas.microsoft.com/office/drawing/2014/main" id="{5631B993-82EE-4E5F-9F95-21FE12137194}"/>
              </a:ext>
            </a:extLst>
          </p:cNvPr>
          <p:cNvGrpSpPr>
            <a:grpSpLocks/>
          </p:cNvGrpSpPr>
          <p:nvPr/>
        </p:nvGrpSpPr>
        <p:grpSpPr bwMode="auto">
          <a:xfrm>
            <a:off x="3031046" y="907810"/>
            <a:ext cx="918654" cy="898142"/>
            <a:chOff x="0" y="0"/>
            <a:chExt cx="1422030" cy="1422030"/>
          </a:xfrm>
        </p:grpSpPr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C2E1F16E-BA2A-4C7A-BA02-7C8D5D44D5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9214" y="312811"/>
              <a:ext cx="1011241" cy="906072"/>
            </a:xfrm>
            <a:custGeom>
              <a:avLst/>
              <a:gdLst>
                <a:gd name="T0" fmla="*/ 0 w 250"/>
                <a:gd name="T1" fmla="*/ 0 h 224"/>
                <a:gd name="T2" fmla="*/ 48 w 250"/>
                <a:gd name="T3" fmla="*/ 188 h 224"/>
                <a:gd name="T4" fmla="*/ 141 w 250"/>
                <a:gd name="T5" fmla="*/ 158 h 224"/>
                <a:gd name="T6" fmla="*/ 58 w 250"/>
                <a:gd name="T7" fmla="*/ 59 h 224"/>
                <a:gd name="T8" fmla="*/ 165 w 250"/>
                <a:gd name="T9" fmla="*/ 151 h 224"/>
                <a:gd name="T10" fmla="*/ 250 w 250"/>
                <a:gd name="T11" fmla="*/ 124 h 224"/>
                <a:gd name="T12" fmla="*/ 0 w 250"/>
                <a:gd name="T13" fmla="*/ 0 h 224"/>
                <a:gd name="T14" fmla="*/ 143 w 250"/>
                <a:gd name="T15" fmla="*/ 224 h 224"/>
                <a:gd name="T16" fmla="*/ 143 w 250"/>
                <a:gd name="T17" fmla="*/ 173 h 224"/>
                <a:gd name="T18" fmla="*/ 114 w 250"/>
                <a:gd name="T19" fmla="*/ 183 h 224"/>
                <a:gd name="T20" fmla="*/ 143 w 250"/>
                <a:gd name="T21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224">
                  <a:moveTo>
                    <a:pt x="0" y="0"/>
                  </a:moveTo>
                  <a:lnTo>
                    <a:pt x="48" y="188"/>
                  </a:lnTo>
                  <a:lnTo>
                    <a:pt x="141" y="158"/>
                  </a:lnTo>
                  <a:lnTo>
                    <a:pt x="58" y="59"/>
                  </a:lnTo>
                  <a:lnTo>
                    <a:pt x="165" y="151"/>
                  </a:lnTo>
                  <a:lnTo>
                    <a:pt x="250" y="124"/>
                  </a:lnTo>
                  <a:lnTo>
                    <a:pt x="0" y="0"/>
                  </a:lnTo>
                  <a:close/>
                  <a:moveTo>
                    <a:pt x="143" y="224"/>
                  </a:moveTo>
                  <a:lnTo>
                    <a:pt x="143" y="173"/>
                  </a:lnTo>
                  <a:lnTo>
                    <a:pt x="114" y="183"/>
                  </a:lnTo>
                  <a:lnTo>
                    <a:pt x="143" y="2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888" tIns="60944" rIns="121888" bIns="60944"/>
            <a:lstStyle/>
            <a:p>
              <a:endParaRPr lang="zh-CN" altLang="en-US"/>
            </a:p>
          </p:txBody>
        </p:sp>
        <p:sp>
          <p:nvSpPr>
            <p:cNvPr id="16" name="Oval 4">
              <a:extLst>
                <a:ext uri="{FF2B5EF4-FFF2-40B4-BE49-F238E27FC236}">
                  <a16:creationId xmlns:a16="http://schemas.microsoft.com/office/drawing/2014/main" id="{B148977F-431E-42AF-A7DC-B8532C701A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422030" cy="1422030"/>
            </a:xfrm>
            <a:prstGeom prst="ellipse">
              <a:avLst/>
            </a:prstGeom>
            <a:noFill/>
            <a:ln w="12700" cmpd="sng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en-US" altLang="zh-CN" sz="3100">
                <a:solidFill>
                  <a:srgbClr val="FFFFFF"/>
                </a:solidFill>
              </a:endParaRP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2E1410C3-F4AC-4CE1-83BC-514C0F57099E}"/>
              </a:ext>
            </a:extLst>
          </p:cNvPr>
          <p:cNvSpPr/>
          <p:nvPr/>
        </p:nvSpPr>
        <p:spPr bwMode="auto">
          <a:xfrm>
            <a:off x="3841144" y="2457450"/>
            <a:ext cx="1729318" cy="32131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LandArea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BuildArea</a:t>
            </a:r>
            <a:endParaRPr lang="en-US" sz="2400" dirty="0">
              <a:solidFill>
                <a:schemeClr val="bg1"/>
              </a:solidFill>
            </a:endParaRPr>
          </a:p>
          <a:p>
            <a:pPr algn="ctr"/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 err="1">
                <a:solidFill>
                  <a:schemeClr val="bg1"/>
                </a:solidFill>
              </a:rPr>
              <a:t>BuildVol</a:t>
            </a:r>
            <a:br>
              <a:rPr lang="en-US" sz="2400" dirty="0">
                <a:solidFill>
                  <a:schemeClr val="bg1"/>
                </a:solidFill>
              </a:rPr>
            </a:br>
            <a:br>
              <a:rPr lang="en-US" sz="2400" dirty="0">
                <a:solidFill>
                  <a:schemeClr val="bg1"/>
                </a:solidFill>
              </a:rPr>
            </a:br>
            <a:br>
              <a:rPr lang="en-US" sz="2400" dirty="0"/>
            </a:br>
            <a:br>
              <a:rPr lang="en-US" sz="2400" dirty="0">
                <a:solidFill>
                  <a:schemeClr val="bg1"/>
                </a:solidFill>
              </a:rPr>
            </a:b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D560D46-75D0-4C4B-9BB3-7CD2DEAC3E41}"/>
              </a:ext>
            </a:extLst>
          </p:cNvPr>
          <p:cNvSpPr/>
          <p:nvPr/>
        </p:nvSpPr>
        <p:spPr bwMode="auto">
          <a:xfrm>
            <a:off x="6870700" y="2457450"/>
            <a:ext cx="2628900" cy="32131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lvl="1" algn="ctr">
              <a:spcBef>
                <a:spcPts val="600"/>
              </a:spcBef>
            </a:pPr>
            <a:endParaRPr lang="en-US" sz="1100" dirty="0">
              <a:solidFill>
                <a:schemeClr val="bg1"/>
              </a:solidFill>
            </a:endParaRP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ALL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ZIP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ZIP3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TAXCLASS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BORO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STORIES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BORO + TAXCLASS</a:t>
            </a:r>
            <a:endParaRPr kumimoji="0" lang="en-US" sz="2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1EE6AD-D985-4110-BA84-567D5D1FDD31}"/>
              </a:ext>
            </a:extLst>
          </p:cNvPr>
          <p:cNvSpPr/>
          <p:nvPr/>
        </p:nvSpPr>
        <p:spPr bwMode="auto">
          <a:xfrm>
            <a:off x="865860" y="2457450"/>
            <a:ext cx="1659321" cy="32131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FULLVAL</a:t>
            </a:r>
          </a:p>
          <a:p>
            <a:pPr algn="ctr"/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AVLAND</a:t>
            </a:r>
            <a:br>
              <a:rPr lang="en-US" sz="2400" dirty="0">
                <a:solidFill>
                  <a:schemeClr val="bg1"/>
                </a:solidFill>
              </a:rPr>
            </a:b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AVTOT</a:t>
            </a:r>
          </a:p>
          <a:p>
            <a:pPr algn="ctr"/>
            <a:br>
              <a:rPr lang="en-US" sz="2400" dirty="0">
                <a:solidFill>
                  <a:schemeClr val="bg1"/>
                </a:solidFill>
              </a:rPr>
            </a:b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028A9F8-9EDB-4314-A42F-DF7ABB378E85}"/>
              </a:ext>
            </a:extLst>
          </p:cNvPr>
          <p:cNvSpPr/>
          <p:nvPr/>
        </p:nvSpPr>
        <p:spPr bwMode="auto">
          <a:xfrm>
            <a:off x="2361211" y="3612497"/>
            <a:ext cx="1636040" cy="1045198"/>
          </a:xfrm>
          <a:prstGeom prst="rightArrow">
            <a:avLst/>
          </a:prstGeom>
          <a:solidFill>
            <a:srgbClr val="00808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2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cs typeface="Arial" panose="020B0604020202020204" pitchFamily="34" charset="0"/>
              </a:rPr>
              <a:t>Divided</a:t>
            </a:r>
            <a:r>
              <a:rPr kumimoji="0" 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cs typeface="Arial" panose="020B0604020202020204" pitchFamily="34" charset="0"/>
              </a:rPr>
              <a:t> </a:t>
            </a:r>
            <a:r>
              <a:rPr kumimoji="0" lang="en-US" sz="2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cs typeface="Arial" panose="020B0604020202020204" pitchFamily="34" charset="0"/>
              </a:rPr>
              <a:t>by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D31EB14E-C80D-4F78-ABD9-873702B59EB3}"/>
              </a:ext>
            </a:extLst>
          </p:cNvPr>
          <p:cNvSpPr/>
          <p:nvPr/>
        </p:nvSpPr>
        <p:spPr bwMode="auto">
          <a:xfrm>
            <a:off x="5476343" y="3612497"/>
            <a:ext cx="1636040" cy="1045198"/>
          </a:xfrm>
          <a:prstGeom prst="rightArrow">
            <a:avLst/>
          </a:prstGeom>
          <a:solidFill>
            <a:srgbClr val="00808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2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cs typeface="Arial" panose="020B0604020202020204" pitchFamily="34" charset="0"/>
              </a:rPr>
              <a:t>Group by</a:t>
            </a:r>
          </a:p>
        </p:txBody>
      </p:sp>
      <p:sp>
        <p:nvSpPr>
          <p:cNvPr id="25" name="任意多边形 2">
            <a:extLst>
              <a:ext uri="{FF2B5EF4-FFF2-40B4-BE49-F238E27FC236}">
                <a16:creationId xmlns:a16="http://schemas.microsoft.com/office/drawing/2014/main" id="{5AE016A9-105C-4D9A-BA0D-B4A4D94F01B7}"/>
              </a:ext>
            </a:extLst>
          </p:cNvPr>
          <p:cNvSpPr>
            <a:spLocks/>
          </p:cNvSpPr>
          <p:nvPr/>
        </p:nvSpPr>
        <p:spPr bwMode="auto">
          <a:xfrm>
            <a:off x="8704881" y="-82300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3E731FF-95BE-4C57-AA07-2EBEC1A6909F}"/>
              </a:ext>
            </a:extLst>
          </p:cNvPr>
          <p:cNvSpPr/>
          <p:nvPr/>
        </p:nvSpPr>
        <p:spPr bwMode="auto">
          <a:xfrm>
            <a:off x="-6350" y="6203267"/>
            <a:ext cx="12204700" cy="69283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>
              <a:spcBef>
                <a:spcPts val="600"/>
              </a:spcBef>
            </a:pPr>
            <a:r>
              <a:rPr lang="en-US" sz="3600" dirty="0">
                <a:solidFill>
                  <a:schemeClr val="bg1"/>
                </a:solidFill>
              </a:rPr>
              <a:t>	  3              x 	          3              x              </a:t>
            </a: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7            =       63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3" grpId="0" animBg="1"/>
      <p:bldP spid="4" grpId="0" animBg="1"/>
      <p:bldP spid="23" grpId="0" animBg="1"/>
      <p:bldP spid="26" grpId="0" uiExpand="1" build="allAtOnce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图片 25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5" name="等腰三角形 29"/>
          <p:cNvSpPr>
            <a:spLocks/>
          </p:cNvSpPr>
          <p:nvPr/>
        </p:nvSpPr>
        <p:spPr bwMode="auto">
          <a:xfrm>
            <a:off x="0" y="-30163"/>
            <a:ext cx="12279313" cy="6888163"/>
          </a:xfrm>
          <a:custGeom>
            <a:avLst/>
            <a:gdLst>
              <a:gd name="T0" fmla="*/ 0 w 12279085"/>
              <a:gd name="T1" fmla="*/ 6888843 h 6888843"/>
              <a:gd name="T2" fmla="*/ 11875155 w 12279085"/>
              <a:gd name="T3" fmla="*/ 16328 h 6888843"/>
              <a:gd name="T4" fmla="*/ 12213266 w 12279085"/>
              <a:gd name="T5" fmla="*/ 0 h 6888843"/>
              <a:gd name="T6" fmla="*/ 12279085 w 12279085"/>
              <a:gd name="T7" fmla="*/ 429986 h 6888843"/>
              <a:gd name="T8" fmla="*/ 0 w 12279085"/>
              <a:gd name="T9" fmla="*/ 6888843 h 6888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279085" h="6888843">
                <a:moveTo>
                  <a:pt x="0" y="6888843"/>
                </a:moveTo>
                <a:lnTo>
                  <a:pt x="11875155" y="16328"/>
                </a:lnTo>
                <a:lnTo>
                  <a:pt x="12213266" y="0"/>
                </a:lnTo>
                <a:lnTo>
                  <a:pt x="12279085" y="429986"/>
                </a:lnTo>
                <a:lnTo>
                  <a:pt x="0" y="6888843"/>
                </a:lnTo>
                <a:close/>
              </a:path>
            </a:pathLst>
          </a:custGeom>
          <a:solidFill>
            <a:schemeClr val="bg1">
              <a:alpha val="71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8916" name="等腰三角形 26"/>
          <p:cNvSpPr>
            <a:spLocks noChangeArrowheads="1"/>
          </p:cNvSpPr>
          <p:nvPr/>
        </p:nvSpPr>
        <p:spPr bwMode="auto">
          <a:xfrm rot="5400000" flipH="1">
            <a:off x="2496344" y="-2516982"/>
            <a:ext cx="6889750" cy="11891963"/>
          </a:xfrm>
          <a:prstGeom prst="triangle">
            <a:avLst>
              <a:gd name="adj" fmla="val 100000"/>
            </a:avLst>
          </a:prstGeom>
          <a:solidFill>
            <a:srgbClr val="008080">
              <a:alpha val="45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8917" name="组合 4"/>
          <p:cNvGrpSpPr>
            <a:grpSpLocks/>
          </p:cNvGrpSpPr>
          <p:nvPr/>
        </p:nvGrpSpPr>
        <p:grpSpPr bwMode="auto">
          <a:xfrm>
            <a:off x="304799" y="3999744"/>
            <a:ext cx="3035872" cy="2683631"/>
            <a:chOff x="-144404" y="-1280667"/>
            <a:chExt cx="3034608" cy="2684441"/>
          </a:xfrm>
        </p:grpSpPr>
        <p:sp>
          <p:nvSpPr>
            <p:cNvPr id="38918" name="文本框 5"/>
            <p:cNvSpPr txBox="1">
              <a:spLocks noChangeArrowheads="1"/>
            </p:cNvSpPr>
            <p:nvPr/>
          </p:nvSpPr>
          <p:spPr bwMode="auto">
            <a:xfrm>
              <a:off x="-144404" y="-1280667"/>
              <a:ext cx="3034608" cy="9543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Variable</a:t>
              </a:r>
            </a:p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Standardization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19" name="组合 6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20" name="椭圆 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21" name="椭圆 8"/>
              <p:cNvSpPr>
                <a:spLocks noChangeArrowheads="1"/>
              </p:cNvSpPr>
              <p:nvPr/>
            </p:nvSpPr>
            <p:spPr bwMode="auto">
              <a:xfrm>
                <a:off x="76200" y="76200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22" name="直接连接符 9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38923" name="矩形 10"/>
          <p:cNvSpPr>
            <a:spLocks noChangeArrowheads="1"/>
          </p:cNvSpPr>
          <p:nvPr/>
        </p:nvSpPr>
        <p:spPr bwMode="auto">
          <a:xfrm>
            <a:off x="2627313" y="5813610"/>
            <a:ext cx="2181225" cy="707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Scale to be Comparable</a:t>
            </a:r>
          </a:p>
        </p:txBody>
      </p:sp>
      <p:sp>
        <p:nvSpPr>
          <p:cNvPr id="27" name="文本框 5">
            <a:extLst>
              <a:ext uri="{FF2B5EF4-FFF2-40B4-BE49-F238E27FC236}">
                <a16:creationId xmlns:a16="http://schemas.microsoft.com/office/drawing/2014/main" id="{105BD21F-C0F7-45E8-A882-FA1A4476FB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8573" y="2335037"/>
            <a:ext cx="30358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3178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8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2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图片 4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" t="34074" r="-238" b="33122"/>
          <a:stretch>
            <a:fillRect/>
          </a:stretch>
        </p:blipFill>
        <p:spPr bwMode="auto">
          <a:xfrm>
            <a:off x="-3175" y="1"/>
            <a:ext cx="12274550" cy="210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矩形 44"/>
          <p:cNvSpPr>
            <a:spLocks noChangeArrowheads="1"/>
          </p:cNvSpPr>
          <p:nvPr/>
        </p:nvSpPr>
        <p:spPr bwMode="auto">
          <a:xfrm>
            <a:off x="1588" y="2474913"/>
            <a:ext cx="12192000" cy="134937"/>
          </a:xfrm>
          <a:prstGeom prst="rect">
            <a:avLst/>
          </a:pr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486" name="Oval 6"/>
          <p:cNvSpPr>
            <a:spLocks noChangeArrowheads="1"/>
          </p:cNvSpPr>
          <p:nvPr/>
        </p:nvSpPr>
        <p:spPr bwMode="auto">
          <a:xfrm>
            <a:off x="1943100" y="2982913"/>
            <a:ext cx="1357313" cy="1355725"/>
          </a:xfrm>
          <a:prstGeom prst="ellipse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800" b="1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0491" name="组合 1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8238" y="3444875"/>
            <a:ext cx="427037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3" name="TextBox 13"/>
          <p:cNvSpPr txBox="1">
            <a:spLocks noChangeArrowheads="1"/>
          </p:cNvSpPr>
          <p:nvPr/>
        </p:nvSpPr>
        <p:spPr bwMode="auto">
          <a:xfrm>
            <a:off x="1218406" y="4800600"/>
            <a:ext cx="2806700" cy="947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Variable </a:t>
            </a:r>
          </a:p>
          <a:p>
            <a:pPr algn="ctr" eaLnBrk="1" hangingPunct="1">
              <a:spcBef>
                <a:spcPct val="20000"/>
              </a:spcBef>
            </a:pPr>
            <a:r>
              <a:rPr lang="en-US" altLang="zh-CN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Standardization</a:t>
            </a:r>
          </a:p>
        </p:txBody>
      </p:sp>
      <p:sp>
        <p:nvSpPr>
          <p:cNvPr id="20498" name="矩形 43"/>
          <p:cNvSpPr>
            <a:spLocks noChangeArrowheads="1"/>
          </p:cNvSpPr>
          <p:nvPr/>
        </p:nvSpPr>
        <p:spPr bwMode="auto">
          <a:xfrm>
            <a:off x="0" y="2249488"/>
            <a:ext cx="12192000" cy="1889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97C918-9FFD-447E-9DBA-B8447616E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6000" y="2630435"/>
            <a:ext cx="6235832" cy="227607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AD1CF33-AD94-458B-85B5-EF9CDBAE8E51}"/>
              </a:ext>
            </a:extLst>
          </p:cNvPr>
          <p:cNvSpPr/>
          <p:nvPr/>
        </p:nvSpPr>
        <p:spPr>
          <a:xfrm>
            <a:off x="5383696" y="4906514"/>
            <a:ext cx="6096000" cy="87857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222222"/>
                </a:solidFill>
                <a:latin typeface="Roboto"/>
              </a:rPr>
              <a:t> </a:t>
            </a:r>
            <a:r>
              <a:rPr lang="en-US" b="1" dirty="0">
                <a:solidFill>
                  <a:srgbClr val="222222"/>
                </a:solidFill>
                <a:latin typeface="Roboto"/>
              </a:rPr>
              <a:t>z</a:t>
            </a:r>
            <a:r>
              <a:rPr lang="en-US" dirty="0">
                <a:solidFill>
                  <a:srgbClr val="222222"/>
                </a:solidFill>
                <a:latin typeface="Roboto"/>
              </a:rPr>
              <a:t>-</a:t>
            </a:r>
            <a:r>
              <a:rPr lang="en-US" b="1" dirty="0">
                <a:solidFill>
                  <a:srgbClr val="222222"/>
                </a:solidFill>
                <a:latin typeface="Roboto"/>
              </a:rPr>
              <a:t>scores</a:t>
            </a:r>
            <a:r>
              <a:rPr lang="en-US" dirty="0">
                <a:solidFill>
                  <a:srgbClr val="222222"/>
                </a:solidFill>
                <a:latin typeface="Roboto"/>
              </a:rPr>
              <a:t> have a distribution with a mean of 0 and a standard deviation of 1. 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图片 25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88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8915" name="等腰三角形 29"/>
          <p:cNvSpPr>
            <a:spLocks/>
          </p:cNvSpPr>
          <p:nvPr/>
        </p:nvSpPr>
        <p:spPr bwMode="auto">
          <a:xfrm>
            <a:off x="0" y="-30163"/>
            <a:ext cx="12279313" cy="6888163"/>
          </a:xfrm>
          <a:custGeom>
            <a:avLst/>
            <a:gdLst>
              <a:gd name="T0" fmla="*/ 0 w 12279085"/>
              <a:gd name="T1" fmla="*/ 6888843 h 6888843"/>
              <a:gd name="T2" fmla="*/ 11875155 w 12279085"/>
              <a:gd name="T3" fmla="*/ 16328 h 6888843"/>
              <a:gd name="T4" fmla="*/ 12213266 w 12279085"/>
              <a:gd name="T5" fmla="*/ 0 h 6888843"/>
              <a:gd name="T6" fmla="*/ 12279085 w 12279085"/>
              <a:gd name="T7" fmla="*/ 429986 h 6888843"/>
              <a:gd name="T8" fmla="*/ 0 w 12279085"/>
              <a:gd name="T9" fmla="*/ 6888843 h 6888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279085" h="6888843">
                <a:moveTo>
                  <a:pt x="0" y="6888843"/>
                </a:moveTo>
                <a:lnTo>
                  <a:pt x="11875155" y="16328"/>
                </a:lnTo>
                <a:lnTo>
                  <a:pt x="12213266" y="0"/>
                </a:lnTo>
                <a:lnTo>
                  <a:pt x="12279085" y="429986"/>
                </a:lnTo>
                <a:lnTo>
                  <a:pt x="0" y="6888843"/>
                </a:lnTo>
                <a:close/>
              </a:path>
            </a:pathLst>
          </a:custGeom>
          <a:solidFill>
            <a:schemeClr val="bg1">
              <a:alpha val="71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8916" name="等腰三角形 26"/>
          <p:cNvSpPr>
            <a:spLocks noChangeArrowheads="1"/>
          </p:cNvSpPr>
          <p:nvPr/>
        </p:nvSpPr>
        <p:spPr bwMode="auto">
          <a:xfrm rot="5400000" flipH="1">
            <a:off x="2496344" y="-2516982"/>
            <a:ext cx="6889750" cy="11891963"/>
          </a:xfrm>
          <a:prstGeom prst="triangle">
            <a:avLst>
              <a:gd name="adj" fmla="val 100000"/>
            </a:avLst>
          </a:prstGeom>
          <a:solidFill>
            <a:srgbClr val="008080">
              <a:alpha val="45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8917" name="组合 4"/>
          <p:cNvGrpSpPr>
            <a:grpSpLocks/>
          </p:cNvGrpSpPr>
          <p:nvPr/>
        </p:nvGrpSpPr>
        <p:grpSpPr bwMode="auto">
          <a:xfrm>
            <a:off x="304799" y="3999744"/>
            <a:ext cx="3035872" cy="2683631"/>
            <a:chOff x="-144404" y="-1280667"/>
            <a:chExt cx="3034608" cy="2684441"/>
          </a:xfrm>
        </p:grpSpPr>
        <p:sp>
          <p:nvSpPr>
            <p:cNvPr id="38918" name="文本框 5"/>
            <p:cNvSpPr txBox="1">
              <a:spLocks noChangeArrowheads="1"/>
            </p:cNvSpPr>
            <p:nvPr/>
          </p:nvSpPr>
          <p:spPr bwMode="auto">
            <a:xfrm>
              <a:off x="-144404" y="-1280667"/>
              <a:ext cx="3034608" cy="9543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Variable</a:t>
              </a:r>
            </a:p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Standardization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19" name="组合 6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20" name="椭圆 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21" name="椭圆 8"/>
              <p:cNvSpPr>
                <a:spLocks noChangeArrowheads="1"/>
              </p:cNvSpPr>
              <p:nvPr/>
            </p:nvSpPr>
            <p:spPr bwMode="auto">
              <a:xfrm>
                <a:off x="76200" y="76200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22" name="直接连接符 9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38923" name="矩形 10"/>
          <p:cNvSpPr>
            <a:spLocks noChangeArrowheads="1"/>
          </p:cNvSpPr>
          <p:nvPr/>
        </p:nvSpPr>
        <p:spPr bwMode="auto">
          <a:xfrm>
            <a:off x="2627313" y="5813610"/>
            <a:ext cx="2181225" cy="707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Scale to be Comparable</a:t>
            </a:r>
          </a:p>
        </p:txBody>
      </p:sp>
      <p:grpSp>
        <p:nvGrpSpPr>
          <p:cNvPr id="38924" name="组合 11"/>
          <p:cNvGrpSpPr>
            <a:grpSpLocks/>
          </p:cNvGrpSpPr>
          <p:nvPr/>
        </p:nvGrpSpPr>
        <p:grpSpPr bwMode="auto">
          <a:xfrm>
            <a:off x="3046509" y="2165759"/>
            <a:ext cx="2998691" cy="2591979"/>
            <a:chOff x="-822486" y="-1188989"/>
            <a:chExt cx="2999629" cy="2592763"/>
          </a:xfrm>
        </p:grpSpPr>
        <p:sp>
          <p:nvSpPr>
            <p:cNvPr id="38925" name="文本框 12"/>
            <p:cNvSpPr txBox="1">
              <a:spLocks noChangeArrowheads="1"/>
            </p:cNvSpPr>
            <p:nvPr/>
          </p:nvSpPr>
          <p:spPr bwMode="auto">
            <a:xfrm>
              <a:off x="-822486" y="-1188989"/>
              <a:ext cx="2329416" cy="1385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Principal Component Analysis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26" name="组合 13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27" name="椭圆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28" name="椭圆 15"/>
              <p:cNvSpPr>
                <a:spLocks noChangeArrowheads="1"/>
              </p:cNvSpPr>
              <p:nvPr/>
            </p:nvSpPr>
            <p:spPr bwMode="auto">
              <a:xfrm>
                <a:off x="78015" y="76684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29" name="直接连接符 16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38930" name="矩形 17"/>
          <p:cNvSpPr>
            <a:spLocks noChangeArrowheads="1"/>
          </p:cNvSpPr>
          <p:nvPr/>
        </p:nvSpPr>
        <p:spPr bwMode="auto">
          <a:xfrm>
            <a:off x="5969000" y="3929063"/>
            <a:ext cx="2181225" cy="707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Reduce dimension </a:t>
            </a:r>
          </a:p>
        </p:txBody>
      </p:sp>
      <p:sp>
        <p:nvSpPr>
          <p:cNvPr id="27" name="文本框 5">
            <a:extLst>
              <a:ext uri="{FF2B5EF4-FFF2-40B4-BE49-F238E27FC236}">
                <a16:creationId xmlns:a16="http://schemas.microsoft.com/office/drawing/2014/main" id="{105BD21F-C0F7-45E8-A882-FA1A4476FB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8573" y="2335037"/>
            <a:ext cx="30358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5737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8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82" name="图片 4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" t="34074" r="-238" b="39836"/>
          <a:stretch/>
        </p:blipFill>
        <p:spPr bwMode="auto">
          <a:xfrm>
            <a:off x="-3175" y="1"/>
            <a:ext cx="12274550" cy="1343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3" name="矩形 44"/>
          <p:cNvSpPr>
            <a:spLocks noChangeArrowheads="1"/>
          </p:cNvSpPr>
          <p:nvPr/>
        </p:nvSpPr>
        <p:spPr bwMode="auto">
          <a:xfrm>
            <a:off x="1588" y="1632849"/>
            <a:ext cx="12192000" cy="134937"/>
          </a:xfrm>
          <a:prstGeom prst="rect">
            <a:avLst/>
          </a:pr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486" name="Oval 6"/>
          <p:cNvSpPr>
            <a:spLocks noChangeArrowheads="1"/>
          </p:cNvSpPr>
          <p:nvPr/>
        </p:nvSpPr>
        <p:spPr bwMode="auto">
          <a:xfrm>
            <a:off x="1095663" y="2140117"/>
            <a:ext cx="1357313" cy="1355725"/>
          </a:xfrm>
          <a:prstGeom prst="ellipse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800" b="1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0491" name="组合 1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801" y="2602079"/>
            <a:ext cx="427037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3" name="TextBox 13"/>
          <p:cNvSpPr txBox="1">
            <a:spLocks noChangeArrowheads="1"/>
          </p:cNvSpPr>
          <p:nvPr/>
        </p:nvSpPr>
        <p:spPr bwMode="auto">
          <a:xfrm>
            <a:off x="370969" y="4211074"/>
            <a:ext cx="2806700" cy="1723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Principal Component Analysis</a:t>
            </a:r>
          </a:p>
          <a:p>
            <a:pPr algn="ctr" eaLnBrk="1" hangingPunct="1"/>
            <a:r>
              <a:rPr lang="en-US" altLang="zh-CN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(PCA)</a:t>
            </a:r>
            <a:endParaRPr lang="zh-CN" altLang="en-US" sz="28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498" name="矩形 43"/>
          <p:cNvSpPr>
            <a:spLocks noChangeArrowheads="1"/>
          </p:cNvSpPr>
          <p:nvPr/>
        </p:nvSpPr>
        <p:spPr bwMode="auto">
          <a:xfrm>
            <a:off x="0" y="1407424"/>
            <a:ext cx="12192000" cy="1889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FDA186-CA3B-4366-8C42-5A282170EC2F}"/>
              </a:ext>
            </a:extLst>
          </p:cNvPr>
          <p:cNvSpPr/>
          <p:nvPr/>
        </p:nvSpPr>
        <p:spPr>
          <a:xfrm>
            <a:off x="3960986" y="2142083"/>
            <a:ext cx="71353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remove these correlations and achieve a reduction in dimensions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https://lh5.googleusercontent.com/vjCVjmVAae79OovyJHibGh0RnZ8WtOIuQTVr1Ryqtw99veIMc607TxIV_38W1Ajil3yqPwPAgdpL1TKqdXj9jiirU68jZzVjmft7BXVHTaMCQC-S1PxZQWeFbR5K057gDpJonOAW">
            <a:extLst>
              <a:ext uri="{FF2B5EF4-FFF2-40B4-BE49-F238E27FC236}">
                <a16:creationId xmlns:a16="http://schemas.microsoft.com/office/drawing/2014/main" id="{EEA127B5-83E6-4EC4-9659-4362F377C1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416" y="2751510"/>
            <a:ext cx="4682005" cy="353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D1151A3-7987-4FA3-9784-8C38E5FDB4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6711681"/>
              </p:ext>
            </p:extLst>
          </p:nvPr>
        </p:nvGraphicFramePr>
        <p:xfrm>
          <a:off x="8916302" y="2751509"/>
          <a:ext cx="2829030" cy="33384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36591">
                  <a:extLst>
                    <a:ext uri="{9D8B030D-6E8A-4147-A177-3AD203B41FA5}">
                      <a16:colId xmlns:a16="http://schemas.microsoft.com/office/drawing/2014/main" val="874528234"/>
                    </a:ext>
                  </a:extLst>
                </a:gridCol>
                <a:gridCol w="1792439">
                  <a:extLst>
                    <a:ext uri="{9D8B030D-6E8A-4147-A177-3AD203B41FA5}">
                      <a16:colId xmlns:a16="http://schemas.microsoft.com/office/drawing/2014/main" val="2530852282"/>
                    </a:ext>
                  </a:extLst>
                </a:gridCol>
              </a:tblGrid>
              <a:tr h="507384">
                <a:tc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</a:rPr>
                        <a:t>Percentage of </a:t>
                      </a:r>
                    </a:p>
                    <a:p>
                      <a:pPr algn="ctr" fontAlgn="ctr"/>
                      <a:r>
                        <a:rPr lang="en-US" sz="1200" b="1" u="none" strike="noStrike" dirty="0">
                          <a:effectLst/>
                        </a:rPr>
                        <a:t>explained variance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22906305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25.44%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87142517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15.94%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3842891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9.26%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30245028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7.29%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83453288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5.87%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08892383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4.99%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58067948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4.67%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56043083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4.42%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74673634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4.03%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24599850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PC10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3.32%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9557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95889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主题">
  <a:themeElements>
    <a:clrScheme name="1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701</TotalTime>
  <Pages>0</Pages>
  <Words>140</Words>
  <Characters>0</Characters>
  <Application>Microsoft Office PowerPoint</Application>
  <DocSecurity>0</DocSecurity>
  <PresentationFormat>Widescreen</PresentationFormat>
  <Lines>0</Lines>
  <Paragraphs>90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Microsoft YaHei</vt:lpstr>
      <vt:lpstr>Roboto</vt:lpstr>
      <vt:lpstr>SimSun</vt:lpstr>
      <vt:lpstr>张海山锐谐体</vt:lpstr>
      <vt:lpstr>Arial</vt:lpstr>
      <vt:lpstr>Calibri</vt:lpstr>
      <vt:lpstr>Calibri Light</vt:lpstr>
      <vt:lpstr>Courier New</vt:lpstr>
      <vt:lpstr>1_Office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ZHANG BEI</cp:lastModifiedBy>
  <cp:revision>47</cp:revision>
  <dcterms:created xsi:type="dcterms:W3CDTF">2015-08-02T03:06:50Z</dcterms:created>
  <dcterms:modified xsi:type="dcterms:W3CDTF">2018-11-14T05:24:47Z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